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682" r:id="rId3"/>
    <p:sldMasterId id="2147483690" r:id="rId4"/>
    <p:sldMasterId id="2147483698" r:id="rId5"/>
  </p:sldMasterIdLst>
  <p:notesMasterIdLst>
    <p:notesMasterId r:id="rId19"/>
  </p:notesMasterIdLst>
  <p:handoutMasterIdLst>
    <p:handoutMasterId r:id="rId20"/>
  </p:handoutMasterIdLst>
  <p:sldIdLst>
    <p:sldId id="265" r:id="rId6"/>
    <p:sldId id="308" r:id="rId7"/>
    <p:sldId id="311" r:id="rId8"/>
    <p:sldId id="312" r:id="rId9"/>
    <p:sldId id="314" r:id="rId10"/>
    <p:sldId id="313" r:id="rId11"/>
    <p:sldId id="316" r:id="rId12"/>
    <p:sldId id="317" r:id="rId13"/>
    <p:sldId id="315" r:id="rId14"/>
    <p:sldId id="309" r:id="rId15"/>
    <p:sldId id="310" r:id="rId16"/>
    <p:sldId id="267" r:id="rId17"/>
    <p:sldId id="259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677" autoAdjust="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A790-F0E7-4D5D-96D3-50AA714359C3}" type="datetimeFigureOut">
              <a:rPr lang="en-NZ" smtClean="0"/>
              <a:t>25/09/2018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B87-F491-41E2-A2AE-4094EA7C92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910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513-E85A-40A7-AFD0-35FEFA73FC32}" type="datetimeFigureOut">
              <a:rPr lang="en-NZ" smtClean="0"/>
              <a:t>25/09/2018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F012-6610-44FD-969C-BC6F65B32F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56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7CFA-88BE-48B4-AB27-4EDB6644EE8D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3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8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27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9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6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88485" y="838201"/>
            <a:ext cx="8132233" cy="7032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784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5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605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5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0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181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822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88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33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4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2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0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43424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139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8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049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819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583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819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20583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923" y="1"/>
            <a:ext cx="11189676" cy="9159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33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7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Option 1_3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305" y="228601"/>
            <a:ext cx="8131249" cy="55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25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Generic Option 1_10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8102600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Generic Option 1_13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Option 1_1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5923" y="1"/>
            <a:ext cx="7915031" cy="1008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24" y="1460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1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valuations@waikato.ac.nz" TargetMode="External"/><Relationship Id="rId2" Type="http://schemas.openxmlformats.org/officeDocument/2006/relationships/hyperlink" Target="http://www.waikato.ac.nz/go/evaluat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ikato.ac.nz/teaching-and-learning/student-learning/evalu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>
              <a:spcAft>
                <a:spcPts val="2400"/>
              </a:spcAft>
            </a:pPr>
            <a:r>
              <a:rPr lang="en-NZ" dirty="0"/>
              <a:t>E</a:t>
            </a:r>
            <a:r>
              <a:rPr lang="en-N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of semester evaluations - Class Rep</a:t>
            </a:r>
            <a:endParaRPr lang="en-NZ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Evaluations Team</a:t>
            </a:r>
            <a:br>
              <a:rPr lang="en-NZ" dirty="0"/>
            </a:br>
            <a:r>
              <a:rPr lang="en-NZ" dirty="0"/>
              <a:t>Centre for Tertiary Teaching and Learning (</a:t>
            </a:r>
            <a:r>
              <a:rPr lang="en-NZ" dirty="0" err="1"/>
              <a:t>CeTTL</a:t>
            </a:r>
            <a:r>
              <a:rPr lang="en-N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67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A94EA-BE4C-414D-89B2-A7D14427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24" y="1"/>
            <a:ext cx="7797800" cy="1002323"/>
          </a:xfrm>
        </p:spPr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07FCD-FC45-4531-B1B1-E35F57441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Lecturer will contact you to arrange a date</a:t>
            </a:r>
          </a:p>
          <a:p>
            <a:r>
              <a:rPr lang="en-GB" dirty="0"/>
              <a:t>No contact by next Wednesday (3</a:t>
            </a:r>
            <a:r>
              <a:rPr lang="en-GB" baseline="30000" dirty="0"/>
              <a:t>rd</a:t>
            </a:r>
            <a:r>
              <a:rPr lang="en-GB" dirty="0"/>
              <a:t>) - email and ask</a:t>
            </a:r>
          </a:p>
          <a:p>
            <a:r>
              <a:rPr lang="en-GB" dirty="0"/>
              <a:t>Communicating with students about evaluation</a:t>
            </a:r>
          </a:p>
          <a:p>
            <a:pPr lvl="1"/>
            <a:r>
              <a:rPr lang="en-GB" dirty="0"/>
              <a:t>Mention at the beginning of a class when the evaluation will happen</a:t>
            </a:r>
          </a:p>
          <a:p>
            <a:pPr lvl="1"/>
            <a:r>
              <a:rPr lang="en-GB" dirty="0"/>
              <a:t>Ask lecturer to send a Moodle message on behalf of you (if you don’t have access)</a:t>
            </a:r>
          </a:p>
          <a:p>
            <a:pPr lvl="1"/>
            <a:r>
              <a:rPr lang="en-GB" dirty="0"/>
              <a:t>Email students in your paper</a:t>
            </a:r>
          </a:p>
          <a:p>
            <a:pPr lvl="1"/>
            <a:r>
              <a:rPr lang="en-GB" dirty="0"/>
              <a:t>Use social media pages you have for the class</a:t>
            </a:r>
          </a:p>
          <a:p>
            <a:r>
              <a:rPr lang="en-GB" dirty="0"/>
              <a:t>Email and arrange Chromebooks if needed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76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7917B-54F7-46EE-88FC-5F5FCAE7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56D464-72C2-4A86-B97C-3F4ADA94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Talk to students in your paper about the importance of evaluation</a:t>
            </a:r>
          </a:p>
          <a:p>
            <a:r>
              <a:rPr lang="en-GB" sz="3200" dirty="0"/>
              <a:t>Remind them about confidentiality of systems and processes</a:t>
            </a:r>
          </a:p>
          <a:p>
            <a:r>
              <a:rPr lang="en-GB" sz="3200" dirty="0"/>
              <a:t>Show video in class if you choose</a:t>
            </a:r>
          </a:p>
          <a:p>
            <a:r>
              <a:rPr lang="en-GB" sz="3200" dirty="0"/>
              <a:t>Use PowerPoint slides – edit as needed</a:t>
            </a:r>
          </a:p>
        </p:txBody>
      </p:sp>
    </p:spTree>
    <p:extLst>
      <p:ext uri="{BB962C8B-B14F-4D97-AF65-F5344CB8AC3E}">
        <p14:creationId xmlns:p14="http://schemas.microsoft.com/office/powerpoint/2010/main" val="229126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Accessing Evaluations: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>
              <a:hlinkClick r:id="rId2"/>
            </a:endParaRPr>
          </a:p>
          <a:p>
            <a:pPr marL="0" indent="0">
              <a:buNone/>
            </a:pPr>
            <a:endParaRPr lang="en-NZ" dirty="0">
              <a:hlinkClick r:id="rId2"/>
            </a:endParaRPr>
          </a:p>
          <a:p>
            <a:pPr marL="0" indent="0">
              <a:buNone/>
            </a:pPr>
            <a:endParaRPr lang="en-NZ" dirty="0">
              <a:hlinkClick r:id="rId2"/>
            </a:endParaRPr>
          </a:p>
          <a:p>
            <a:pPr marL="0" indent="0" algn="ctr">
              <a:buNone/>
            </a:pPr>
            <a:r>
              <a:rPr lang="en-NZ" sz="4800" dirty="0">
                <a:hlinkClick r:id="rId2"/>
              </a:rPr>
              <a:t>www.waikato.ac.nz/go/evaluate</a:t>
            </a:r>
            <a:endParaRPr lang="en-NZ" sz="4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804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Thank-you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Thank-you for playing an important role in this process</a:t>
            </a:r>
          </a:p>
          <a:p>
            <a:r>
              <a:rPr lang="en-NZ" sz="3200" dirty="0"/>
              <a:t>Remember Chromebooks are available if you choose</a:t>
            </a:r>
          </a:p>
          <a:p>
            <a:r>
              <a:rPr lang="en-NZ" sz="3200" dirty="0"/>
              <a:t>Email evaluations@waikato.ac.nz if you have any questions</a:t>
            </a:r>
          </a:p>
          <a:p>
            <a:pPr marL="0" indent="0">
              <a:buNone/>
            </a:pPr>
            <a:endParaRPr lang="en-NZ" sz="3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715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1F8A8-9867-4EF6-8D09-CE8D35A5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4D7192-2C81-4B24-95DF-41950394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Student Voice</a:t>
            </a:r>
          </a:p>
          <a:p>
            <a:pPr lvl="1"/>
            <a:r>
              <a:rPr lang="en-GB" sz="2800" dirty="0"/>
              <a:t>At all levels of the organisation including teaching &amp; learning</a:t>
            </a:r>
          </a:p>
          <a:p>
            <a:pPr lvl="1"/>
            <a:r>
              <a:rPr lang="en-GB" sz="2800" dirty="0"/>
              <a:t>Students are in a good position to provide feedback</a:t>
            </a:r>
          </a:p>
          <a:p>
            <a:r>
              <a:rPr lang="en-GB" sz="3200" dirty="0"/>
              <a:t>Improving papers and teaching at the University</a:t>
            </a:r>
          </a:p>
          <a:p>
            <a:r>
              <a:rPr lang="en-GB" sz="3200" dirty="0"/>
              <a:t>Recognition of teaching excellence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68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1F9A1-9BA6-4E25-9DF2-69DB1389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Evaluations used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63765F-92CE-4B9A-A34D-575C9E64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Teaching development</a:t>
            </a:r>
          </a:p>
          <a:p>
            <a:r>
              <a:rPr lang="en-GB" sz="3200" dirty="0"/>
              <a:t>Academic staff promotion</a:t>
            </a:r>
          </a:p>
          <a:p>
            <a:r>
              <a:rPr lang="en-GB" sz="3200" dirty="0"/>
              <a:t>Teaching Excellence Awards</a:t>
            </a:r>
          </a:p>
          <a:p>
            <a:r>
              <a:rPr lang="en-GB" sz="3200" dirty="0"/>
              <a:t>Benchmarking &amp; quality control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4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0248B-5B98-4C0F-B4D9-A9C8B47F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role in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1F51E-AC2C-4B94-933D-7DCF1261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24" y="146049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Representing students in your class</a:t>
            </a:r>
          </a:p>
          <a:p>
            <a:r>
              <a:rPr lang="en-GB" sz="3200" dirty="0"/>
              <a:t>High response rates</a:t>
            </a:r>
          </a:p>
          <a:p>
            <a:pPr lvl="1"/>
            <a:r>
              <a:rPr lang="en-GB" dirty="0"/>
              <a:t>More information for teaching staff to use to improve the paper</a:t>
            </a:r>
          </a:p>
          <a:p>
            <a:pPr lvl="1"/>
            <a:r>
              <a:rPr lang="en-GB" dirty="0"/>
              <a:t>Students sharing their experiences of the paper</a:t>
            </a:r>
          </a:p>
          <a:p>
            <a:r>
              <a:rPr lang="en-GB" sz="3200" dirty="0"/>
              <a:t>Feedback throughout the semester</a:t>
            </a:r>
          </a:p>
          <a:p>
            <a:pPr lvl="1"/>
            <a:r>
              <a:rPr lang="en-GB" dirty="0"/>
              <a:t>Encourage students to include issues they came to you about</a:t>
            </a:r>
          </a:p>
          <a:p>
            <a:pPr lvl="1"/>
            <a:r>
              <a:rPr lang="en-GB" dirty="0"/>
              <a:t>Include feedback about issues that have been discussed with peers</a:t>
            </a:r>
          </a:p>
          <a:p>
            <a:r>
              <a:rPr lang="en-GB" sz="3200" dirty="0"/>
              <a:t>System works on mobile devices but Chromebooks are available if needed</a:t>
            </a:r>
          </a:p>
        </p:txBody>
      </p:sp>
    </p:spTree>
    <p:extLst>
      <p:ext uri="{BB962C8B-B14F-4D97-AF65-F5344CB8AC3E}">
        <p14:creationId xmlns:p14="http://schemas.microsoft.com/office/powerpoint/2010/main" val="235137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ED492-FBAA-47CC-84CA-65FEEFE0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(on </a:t>
            </a:r>
            <a:r>
              <a:rPr lang="en-GB" dirty="0" err="1"/>
              <a:t>CeTTL</a:t>
            </a:r>
            <a:r>
              <a:rPr lang="en-GB" dirty="0"/>
              <a:t> website)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BBD6F0-7E5D-4CAB-8C85-12EBD173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Videos</a:t>
            </a:r>
          </a:p>
          <a:p>
            <a:pPr lvl="1"/>
            <a:r>
              <a:rPr lang="en-GB" sz="2800" dirty="0"/>
              <a:t>Information about the process (similar to this workshop)</a:t>
            </a:r>
          </a:p>
          <a:p>
            <a:pPr lvl="1"/>
            <a:r>
              <a:rPr lang="en-GB" sz="2800" dirty="0"/>
              <a:t>Accessing evaluations (to show to the class)</a:t>
            </a:r>
          </a:p>
          <a:p>
            <a:pPr lvl="1"/>
            <a:r>
              <a:rPr lang="en-GB" sz="2800" dirty="0"/>
              <a:t>Reflecting on your learning &amp; Providing good feedback (to share in class or online if you choose</a:t>
            </a:r>
            <a:r>
              <a:rPr lang="en-GB" dirty="0"/>
              <a:t>)</a:t>
            </a:r>
          </a:p>
          <a:p>
            <a:r>
              <a:rPr lang="en-GB" sz="3200" dirty="0"/>
              <a:t>PowerPoint slides to use in class</a:t>
            </a:r>
          </a:p>
          <a:p>
            <a:pPr lvl="1"/>
            <a:r>
              <a:rPr lang="en-GB" sz="2800" dirty="0"/>
              <a:t>Information about the process</a:t>
            </a:r>
          </a:p>
          <a:p>
            <a:pPr lvl="1"/>
            <a:r>
              <a:rPr lang="en-GB" sz="2800" dirty="0"/>
              <a:t>Link to the system</a:t>
            </a:r>
          </a:p>
          <a:p>
            <a:r>
              <a:rPr lang="en-GB" sz="3200" dirty="0"/>
              <a:t>Template emails &amp; Moodle messages</a:t>
            </a:r>
          </a:p>
          <a:p>
            <a:r>
              <a:rPr lang="en-GB" sz="3200" dirty="0"/>
              <a:t>Social media images</a:t>
            </a:r>
          </a:p>
        </p:txBody>
      </p:sp>
    </p:spTree>
    <p:extLst>
      <p:ext uri="{BB962C8B-B14F-4D97-AF65-F5344CB8AC3E}">
        <p14:creationId xmlns:p14="http://schemas.microsoft.com/office/powerpoint/2010/main" val="211236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3B578-AD21-4D6A-97D6-8D7A3D98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PowerPoint example: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94DF8-FFD5-4BD1-A206-55FFB3149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Feedback is important</a:t>
            </a:r>
          </a:p>
          <a:p>
            <a:pPr lvl="1"/>
            <a:r>
              <a:rPr lang="en-NZ" sz="2600" dirty="0"/>
              <a:t>Used to improve the paper and teaching;</a:t>
            </a:r>
          </a:p>
          <a:p>
            <a:pPr lvl="1"/>
            <a:r>
              <a:rPr lang="en-NZ" sz="2600" dirty="0"/>
              <a:t>Used in Academic staff promotion;</a:t>
            </a:r>
          </a:p>
          <a:p>
            <a:pPr lvl="1"/>
            <a:r>
              <a:rPr lang="en-NZ" sz="2600" dirty="0"/>
              <a:t>Used for Teaching Awards.</a:t>
            </a:r>
          </a:p>
          <a:p>
            <a:r>
              <a:rPr lang="en-NZ" sz="3200" dirty="0"/>
              <a:t>Evaluations process is confidential</a:t>
            </a:r>
          </a:p>
          <a:p>
            <a:pPr lvl="1"/>
            <a:r>
              <a:rPr lang="en-NZ" sz="2600" dirty="0"/>
              <a:t>Teachers do not know who has responded;</a:t>
            </a:r>
          </a:p>
          <a:p>
            <a:pPr lvl="1"/>
            <a:r>
              <a:rPr lang="en-NZ" sz="2600" dirty="0"/>
              <a:t>The results sent to teachers after grades have been finalised.</a:t>
            </a:r>
          </a:p>
          <a:p>
            <a:r>
              <a:rPr lang="en-NZ" sz="3200" dirty="0"/>
              <a:t>Please refrain from offensive or derogatory comments.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4CE55-6BAC-4B22-9381-EDCA9F3A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PowerPoint example: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F1E28-62EA-4499-9E11-EEE705ED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Feedback about the paper and teaching is the most useful</a:t>
            </a:r>
          </a:p>
          <a:p>
            <a:pPr lvl="1"/>
            <a:r>
              <a:rPr lang="en-NZ" dirty="0"/>
              <a:t>Comments such as “I like your hat” have nothing to do with the paper; </a:t>
            </a:r>
          </a:p>
          <a:p>
            <a:pPr lvl="1"/>
            <a:r>
              <a:rPr lang="en-NZ" dirty="0"/>
              <a:t>Positive feedback is important too.</a:t>
            </a:r>
          </a:p>
          <a:p>
            <a:r>
              <a:rPr lang="en-NZ" dirty="0"/>
              <a:t>Consider your learning experiences over the semester such as:</a:t>
            </a:r>
          </a:p>
          <a:p>
            <a:pPr lvl="1"/>
            <a:r>
              <a:rPr lang="en-NZ" dirty="0"/>
              <a:t>What has the teacher done that has helped your understanding?</a:t>
            </a:r>
          </a:p>
          <a:p>
            <a:pPr lvl="1"/>
            <a:r>
              <a:rPr lang="en-NZ" dirty="0"/>
              <a:t>Were there good explanations of difficult concepts?</a:t>
            </a:r>
          </a:p>
          <a:p>
            <a:pPr lvl="1"/>
            <a:r>
              <a:rPr lang="en-NZ" dirty="0"/>
              <a:t>How much did you engage with the learning experiences?</a:t>
            </a:r>
          </a:p>
          <a:p>
            <a:r>
              <a:rPr lang="en-NZ" dirty="0"/>
              <a:t>Specific, constructive and provides suggestions for improvements</a:t>
            </a:r>
          </a:p>
          <a:p>
            <a:pPr lvl="1"/>
            <a:r>
              <a:rPr lang="en-NZ" dirty="0"/>
              <a:t>Not useful or realistic: asking for the tough math to be removed;</a:t>
            </a:r>
          </a:p>
          <a:p>
            <a:pPr lvl="1"/>
            <a:r>
              <a:rPr lang="en-NZ" dirty="0"/>
              <a:t>Useful suggestion: asking for (more) help sessions for calculus.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2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BBF45-DF62-4F9E-A9E6-5D3A52B2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PowerPoint example: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84A75E-A5A6-4A1F-908C-080A6C43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24" y="1460498"/>
            <a:ext cx="10515600" cy="4514173"/>
          </a:xfrm>
        </p:spPr>
        <p:txBody>
          <a:bodyPr>
            <a:normAutofit fontScale="77500" lnSpcReduction="20000"/>
          </a:bodyPr>
          <a:lstStyle/>
          <a:p>
            <a:r>
              <a:rPr lang="en-NZ" sz="3600" dirty="0"/>
              <a:t>Opportunity to provide feedback </a:t>
            </a:r>
          </a:p>
          <a:p>
            <a:pPr lvl="1"/>
            <a:r>
              <a:rPr lang="en-NZ" sz="3100" dirty="0"/>
              <a:t>Both on what has worked well and what could be improved;</a:t>
            </a:r>
          </a:p>
          <a:p>
            <a:pPr lvl="1"/>
            <a:r>
              <a:rPr lang="en-NZ" sz="3100" dirty="0"/>
              <a:t>We are going to take 10 minutes to complete it now;</a:t>
            </a:r>
          </a:p>
          <a:p>
            <a:pPr lvl="1"/>
            <a:r>
              <a:rPr lang="en-NZ" sz="3100" dirty="0"/>
              <a:t>On your device go to: </a:t>
            </a:r>
            <a:r>
              <a:rPr lang="en-NZ" sz="3100" dirty="0">
                <a:hlinkClick r:id="rId2"/>
              </a:rPr>
              <a:t>www.waikato.ac.nz/go/evaluate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r>
              <a:rPr lang="en-NZ" sz="3600" dirty="0"/>
              <a:t>Evaluating your learning experience</a:t>
            </a:r>
          </a:p>
          <a:p>
            <a:pPr lvl="1"/>
            <a:r>
              <a:rPr lang="en-NZ" sz="3100" dirty="0"/>
              <a:t>Select the teachers from the list that you have had this semester;</a:t>
            </a:r>
          </a:p>
          <a:p>
            <a:pPr lvl="1"/>
            <a:r>
              <a:rPr lang="en-NZ" sz="3100" dirty="0"/>
              <a:t>‘Save’ button at the bottom if you would like to write more later;</a:t>
            </a:r>
          </a:p>
          <a:p>
            <a:pPr lvl="1"/>
            <a:r>
              <a:rPr lang="en-NZ" sz="3100" dirty="0"/>
              <a:t>Select ‘Not able to judge’ if you are unable to answer a question.</a:t>
            </a:r>
          </a:p>
          <a:p>
            <a:pPr marL="457200" lvl="1" indent="0">
              <a:buNone/>
            </a:pPr>
            <a:endParaRPr lang="en-NZ" sz="2800" dirty="0"/>
          </a:p>
          <a:p>
            <a:r>
              <a:rPr lang="en-NZ" sz="3600" dirty="0"/>
              <a:t>If you have any questions, contact </a:t>
            </a:r>
            <a:r>
              <a:rPr lang="en-NZ" sz="3600" dirty="0">
                <a:hlinkClick r:id="rId3"/>
              </a:rPr>
              <a:t>evaluations@waikato.ac.nz</a:t>
            </a:r>
            <a:endParaRPr lang="en-NZ" sz="3600" dirty="0"/>
          </a:p>
          <a:p>
            <a:r>
              <a:rPr lang="en-NZ" sz="3600" dirty="0"/>
              <a:t>More information: </a:t>
            </a:r>
            <a:r>
              <a:rPr lang="en-NZ" sz="3600" dirty="0">
                <a:hlinkClick r:id="rId4"/>
              </a:rPr>
              <a:t>www.waikato.ac.nz/teaching-and-learning/student-learning/evaluations</a:t>
            </a:r>
            <a:endParaRPr lang="en-NZ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3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D4936-781F-4DDD-A3ED-F641ADEE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examples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97C9605-54D1-4B54-89CC-2266EC0D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753" y="1389478"/>
            <a:ext cx="43513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DDC965-3ECC-4AB5-8289-1F793BE1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55" y="138947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95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544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1_Custom Design</vt:lpstr>
      <vt:lpstr>6_Office Theme</vt:lpstr>
      <vt:lpstr>2_Office Theme</vt:lpstr>
      <vt:lpstr>5_Office Theme</vt:lpstr>
      <vt:lpstr>4_Office Theme</vt:lpstr>
      <vt:lpstr>End of semester evaluations - Class Rep</vt:lpstr>
      <vt:lpstr>Importance of evaluation</vt:lpstr>
      <vt:lpstr>Evaluations used for</vt:lpstr>
      <vt:lpstr>Your role in the process</vt:lpstr>
      <vt:lpstr>Resources (on CeTTL website)</vt:lpstr>
      <vt:lpstr>PowerPoint example: 1</vt:lpstr>
      <vt:lpstr>PowerPoint example: 2</vt:lpstr>
      <vt:lpstr>PowerPoint example: 3 </vt:lpstr>
      <vt:lpstr>Social media examples</vt:lpstr>
      <vt:lpstr>Communication</vt:lpstr>
      <vt:lpstr>Evaluation in class</vt:lpstr>
      <vt:lpstr>Accessing Evaluations: Link</vt:lpstr>
      <vt:lpstr>Thank-you</vt:lpstr>
    </vt:vector>
  </TitlesOfParts>
  <Company>University of Waikato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Libby Cameron</dc:creator>
  <cp:lastModifiedBy>Charlotte Ferry-Parker</cp:lastModifiedBy>
  <cp:revision>72</cp:revision>
  <cp:lastPrinted>2015-03-09T04:14:49Z</cp:lastPrinted>
  <dcterms:created xsi:type="dcterms:W3CDTF">2015-03-09T02:40:29Z</dcterms:created>
  <dcterms:modified xsi:type="dcterms:W3CDTF">2018-09-24T22:16:15Z</dcterms:modified>
</cp:coreProperties>
</file>