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  <p:sldMasterId id="2147483682" r:id="rId3"/>
    <p:sldMasterId id="2147483690" r:id="rId4"/>
    <p:sldMasterId id="2147483698" r:id="rId5"/>
  </p:sldMasterIdLst>
  <p:notesMasterIdLst>
    <p:notesMasterId r:id="rId10"/>
  </p:notesMasterIdLst>
  <p:handoutMasterIdLst>
    <p:handoutMasterId r:id="rId11"/>
  </p:handoutMasterIdLst>
  <p:sldIdLst>
    <p:sldId id="259" r:id="rId6"/>
    <p:sldId id="264" r:id="rId7"/>
    <p:sldId id="262" r:id="rId8"/>
    <p:sldId id="265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nitials="" lastIdx="2" name="Maria-Teresa Corino" id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94677" autoAdjust="0"/>
  </p:normalViewPr>
  <p:slideViewPr>
    <p:cSldViewPr snapToGrid="0">
      <p:cViewPr varScale="1">
        <p:scale>
          <a:sx n="105" d="100"/>
          <a:sy n="105" d="100"/>
        </p:scale>
        <p:origin x="4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slide" Target="slides/slide3.xml" Id="rId8"></Relationship><Relationship Type="http://schemas.openxmlformats.org/officeDocument/2006/relationships/viewProps" Target="viewProps.xml" Id="rId13"></Relationship><Relationship Type="http://schemas.openxmlformats.org/officeDocument/2006/relationships/slideMaster" Target="slideMasters/slideMaster3.xml" Id="rId3"></Relationship><Relationship Type="http://schemas.openxmlformats.org/officeDocument/2006/relationships/slide" Target="slides/slide2.xml" Id="rId7"></Relationship><Relationship Type="http://schemas.openxmlformats.org/officeDocument/2006/relationships/presProps" Target="presProps.xml" Id="rId12"></Relationship><Relationship Type="http://schemas.openxmlformats.org/officeDocument/2006/relationships/slideMaster" Target="slideMasters/slideMaster2.xml" Id="rId2"></Relationship><Relationship Type="http://schemas.openxmlformats.org/officeDocument/2006/relationships/slideMaster" Target="slideMasters/slideMaster1.xml" Id="rId1"></Relationship><Relationship Type="http://schemas.openxmlformats.org/officeDocument/2006/relationships/slide" Target="slides/slide1.xml" Id="rId6"></Relationship><Relationship Type="http://schemas.openxmlformats.org/officeDocument/2006/relationships/handoutMaster" Target="handoutMasters/handoutMaster1.xml" Id="rId11"></Relationship><Relationship Type="http://schemas.openxmlformats.org/officeDocument/2006/relationships/slideMaster" Target="slideMasters/slideMaster5.xml" Id="rId5"></Relationship><Relationship Type="http://schemas.openxmlformats.org/officeDocument/2006/relationships/tableStyles" Target="tableStyles.xml" Id="rId15"></Relationship><Relationship Type="http://schemas.openxmlformats.org/officeDocument/2006/relationships/notesMaster" Target="notesMasters/notesMaster1.xml" Id="rId10"></Relationship><Relationship Type="http://schemas.openxmlformats.org/officeDocument/2006/relationships/slideMaster" Target="slideMasters/slideMaster4.xml" Id="rId4"></Relationship><Relationship Type="http://schemas.openxmlformats.org/officeDocument/2006/relationships/slide" Target="slides/slide4.xml" Id="rId9"></Relationship><Relationship Type="http://schemas.openxmlformats.org/officeDocument/2006/relationships/theme" Target="theme/theme1.xml" Id="rId14"></Relationship><Relationship Target="commentAuthors.xml" Type="http://schemas.openxmlformats.org/officeDocument/2006/relationships/commentAuthors" Id="rId16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dt="2018-08-22T02:07:05.915" authorId="0" idx="3">
    <p:pos x="864" y="2816"/>
    <p:text>cut</p:text>
    <p:extLst mod="1"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dt="2018-08-22T02:07:54.538" authorId="0" idx="4">
    <p:pos x="4504" y="992"/>
    <p:text>cut?</p:text>
    <p:extLst mod="1"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3A790-F0E7-4D5D-96D3-50AA714359C3}" type="datetimeFigureOut">
              <a:rPr lang="en-NZ" smtClean="0"/>
              <a:t>2/07/2018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DB87-F491-41E2-A2AE-4094EA7C92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10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C513-E85A-40A7-AFD0-35FEFA73FC32}" type="datetimeFigureOut">
              <a:rPr lang="en-NZ" smtClean="0"/>
              <a:t>2/07/2018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F012-6610-44FD-969C-BC6F65B32F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6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3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8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3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8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7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98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2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2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2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60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5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0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8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0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9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82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8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3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78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50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3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7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 Option 1_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2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90" r:id="rId2"/>
    <p:sldLayoutId id="21474837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Generic Option 1_10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8102600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Generic Option 1_13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2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3" y="1"/>
            <a:ext cx="7915031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1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
<Relationships xmlns="http://schemas.openxmlformats.org/package/2006/relationships"><Relationship Type="http://schemas.openxmlformats.org/officeDocument/2006/relationships/slideLayout" Target="../slideLayouts/slideLayout26.xml" Id="rId1"></Relationship><Relationship Target="../comments/comment1.xml" Type="http://schemas.openxmlformats.org/officeDocument/2006/relationships/comments" Id="rId2"></Relationship></Relationships>
</file>

<file path=ppt/slides/_rels/slide3.xml.rels><?xml version="1.0" encoding="UTF-8" standalone="yes"?>
<Relationships xmlns="http://schemas.openxmlformats.org/package/2006/relationships"><Relationship Type="http://schemas.openxmlformats.org/officeDocument/2006/relationships/slideLayout" Target="../slideLayouts/slideLayout26.xml" Id="rId1"></Relationship><Relationship Target="../comments/comment2.xml" Type="http://schemas.openxmlformats.org/officeDocument/2006/relationships/comments" Id="rId2"></Relationship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valuations@waikato.ac.nz" TargetMode="External"/><Relationship Id="rId2" Type="http://schemas.openxmlformats.org/officeDocument/2006/relationships/hyperlink" Target="http://www.waikato.ac.nz/go/evaluate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waikato.ac.nz/teaching-and-learning/student-learning/evalu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Class representative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3600" dirty="0" smtClean="0"/>
              <a:t>I am the Class rep for this </a:t>
            </a:r>
            <a:r>
              <a:rPr lang="en-NZ" sz="3600" dirty="0" smtClean="0"/>
              <a:t>paper</a:t>
            </a:r>
          </a:p>
          <a:p>
            <a:endParaRPr lang="en-NZ" sz="3600" dirty="0" smtClean="0"/>
          </a:p>
          <a:p>
            <a:r>
              <a:rPr lang="en-NZ" sz="3600" dirty="0" smtClean="0"/>
              <a:t>As a class it is important for us to provide feedback about our </a:t>
            </a:r>
            <a:r>
              <a:rPr lang="en-NZ" sz="3600" dirty="0" smtClean="0"/>
              <a:t>learning</a:t>
            </a:r>
          </a:p>
          <a:p>
            <a:endParaRPr lang="en-NZ" sz="3600" dirty="0" smtClean="0"/>
          </a:p>
          <a:p>
            <a:r>
              <a:rPr lang="en-NZ" sz="3600" dirty="0" smtClean="0"/>
              <a:t>Anything </a:t>
            </a:r>
            <a:r>
              <a:rPr lang="en-NZ" sz="3600" dirty="0" smtClean="0"/>
              <a:t>you have come to me about over the semester can be included in your evaluation as well</a:t>
            </a:r>
          </a:p>
        </p:txBody>
      </p:sp>
    </p:spTree>
    <p:extLst>
      <p:ext uri="{BB962C8B-B14F-4D97-AF65-F5344CB8AC3E}">
        <p14:creationId xmlns:p14="http://schemas.microsoft.com/office/powerpoint/2010/main" val="138715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Information about evaluations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Feedback is important -</a:t>
            </a:r>
          </a:p>
          <a:p>
            <a:pPr lvl="1"/>
            <a:r>
              <a:rPr lang="en-NZ" dirty="0"/>
              <a:t>Used to improve the paper and </a:t>
            </a:r>
            <a:r>
              <a:rPr lang="en-NZ" dirty="0" smtClean="0"/>
              <a:t>teaching;</a:t>
            </a:r>
            <a:endParaRPr lang="en-NZ" dirty="0"/>
          </a:p>
          <a:p>
            <a:pPr lvl="1"/>
            <a:r>
              <a:rPr lang="en-NZ" dirty="0"/>
              <a:t>Used in Academic staff </a:t>
            </a:r>
            <a:r>
              <a:rPr lang="en-NZ" dirty="0" smtClean="0"/>
              <a:t>promotion</a:t>
            </a:r>
            <a:r>
              <a:rPr lang="en-NZ" dirty="0"/>
              <a:t>;</a:t>
            </a:r>
          </a:p>
          <a:p>
            <a:pPr lvl="1"/>
            <a:r>
              <a:rPr lang="en-NZ" dirty="0"/>
              <a:t>Used for Teaching Awards.</a:t>
            </a:r>
          </a:p>
          <a:p>
            <a:pPr marL="457200" lvl="1" indent="0">
              <a:buNone/>
            </a:pPr>
            <a:endParaRPr lang="en-NZ" dirty="0"/>
          </a:p>
          <a:p>
            <a:r>
              <a:rPr lang="en-NZ" dirty="0"/>
              <a:t>Evaluations process is confidential</a:t>
            </a:r>
          </a:p>
          <a:p>
            <a:pPr lvl="1"/>
            <a:r>
              <a:rPr lang="en-NZ" dirty="0" smtClean="0"/>
              <a:t>Teachers </a:t>
            </a:r>
            <a:r>
              <a:rPr lang="en-NZ" dirty="0"/>
              <a:t>do not know who has </a:t>
            </a:r>
            <a:r>
              <a:rPr lang="en-NZ" dirty="0" smtClean="0"/>
              <a:t>responded;</a:t>
            </a:r>
            <a:endParaRPr lang="en-NZ" dirty="0"/>
          </a:p>
          <a:p>
            <a:pPr lvl="1"/>
            <a:r>
              <a:rPr lang="en-NZ" dirty="0"/>
              <a:t>The results sent to </a:t>
            </a:r>
            <a:r>
              <a:rPr lang="en-NZ" dirty="0" smtClean="0"/>
              <a:t>teachers </a:t>
            </a:r>
            <a:r>
              <a:rPr lang="en-NZ" dirty="0"/>
              <a:t>after grades have been finalised.</a:t>
            </a:r>
          </a:p>
          <a:p>
            <a:pPr marL="457200" lvl="1" indent="0">
              <a:buNone/>
            </a:pPr>
            <a:endParaRPr lang="en-NZ" dirty="0"/>
          </a:p>
          <a:p>
            <a:r>
              <a:rPr lang="en-NZ" dirty="0"/>
              <a:t>Please refrain from offensive or derogatory </a:t>
            </a:r>
            <a:r>
              <a:rPr lang="en-NZ" dirty="0" smtClean="0"/>
              <a:t>comments.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370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Providing useful feedback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Feedback about the paper and teaching is the most useful</a:t>
            </a:r>
          </a:p>
          <a:p>
            <a:pPr lvl="1"/>
            <a:r>
              <a:rPr lang="en-NZ" dirty="0"/>
              <a:t>Comments such as “I like your hat” have nothing to do with the </a:t>
            </a:r>
            <a:r>
              <a:rPr lang="en-NZ" dirty="0" smtClean="0"/>
              <a:t>paper; </a:t>
            </a:r>
            <a:endParaRPr lang="en-NZ" dirty="0"/>
          </a:p>
          <a:p>
            <a:pPr lvl="1"/>
            <a:r>
              <a:rPr lang="en-NZ" dirty="0"/>
              <a:t>Positive feedback is important </a:t>
            </a:r>
            <a:r>
              <a:rPr lang="en-NZ" dirty="0" smtClean="0"/>
              <a:t>too.</a:t>
            </a:r>
            <a:endParaRPr lang="en-NZ" dirty="0"/>
          </a:p>
          <a:p>
            <a:pPr lvl="1"/>
            <a:endParaRPr lang="en-NZ" dirty="0"/>
          </a:p>
          <a:p>
            <a:r>
              <a:rPr lang="en-NZ" dirty="0"/>
              <a:t>Consider your learning experiences over the semester such as:</a:t>
            </a:r>
          </a:p>
          <a:p>
            <a:pPr lvl="1"/>
            <a:r>
              <a:rPr lang="en-NZ" dirty="0"/>
              <a:t>What has the teacher done that has helped your understanding?</a:t>
            </a:r>
          </a:p>
          <a:p>
            <a:pPr lvl="1"/>
            <a:r>
              <a:rPr lang="en-NZ" dirty="0"/>
              <a:t>Were there good explanations of difficult concepts?</a:t>
            </a:r>
          </a:p>
          <a:p>
            <a:pPr lvl="1"/>
            <a:r>
              <a:rPr lang="en-NZ" dirty="0"/>
              <a:t>How much did you engage with the learning experiences?</a:t>
            </a:r>
          </a:p>
          <a:p>
            <a:pPr lvl="1"/>
            <a:endParaRPr lang="en-NZ" dirty="0"/>
          </a:p>
          <a:p>
            <a:r>
              <a:rPr lang="en-NZ" dirty="0"/>
              <a:t>Specific, constructive and provides suggestions for improvements</a:t>
            </a:r>
          </a:p>
          <a:p>
            <a:pPr lvl="1"/>
            <a:r>
              <a:rPr lang="en-NZ" dirty="0"/>
              <a:t>Not useful or realistic: asking for the tough math to be </a:t>
            </a:r>
            <a:r>
              <a:rPr lang="en-NZ" dirty="0" smtClean="0"/>
              <a:t>removed;</a:t>
            </a:r>
            <a:endParaRPr lang="en-NZ" dirty="0"/>
          </a:p>
          <a:p>
            <a:pPr lvl="1"/>
            <a:r>
              <a:rPr lang="en-NZ" dirty="0"/>
              <a:t>Useful suggestion: asking for (more) help sessions for calculus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597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Your learning experience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Opportunity to provide feedback </a:t>
            </a:r>
          </a:p>
          <a:p>
            <a:pPr lvl="1"/>
            <a:r>
              <a:rPr lang="en-NZ" dirty="0"/>
              <a:t>Both on what has worked well and what could be </a:t>
            </a:r>
            <a:r>
              <a:rPr lang="en-NZ" dirty="0" smtClean="0"/>
              <a:t>improved;</a:t>
            </a:r>
            <a:endParaRPr lang="en-NZ" dirty="0"/>
          </a:p>
          <a:p>
            <a:pPr lvl="1"/>
            <a:r>
              <a:rPr lang="en-NZ" dirty="0"/>
              <a:t>We are going to take 10 </a:t>
            </a:r>
            <a:r>
              <a:rPr lang="en-NZ" dirty="0" smtClean="0"/>
              <a:t>minutes to complete it now;</a:t>
            </a:r>
            <a:endParaRPr lang="en-NZ" dirty="0"/>
          </a:p>
          <a:p>
            <a:pPr lvl="1"/>
            <a:r>
              <a:rPr lang="en-NZ" dirty="0"/>
              <a:t>On your </a:t>
            </a:r>
            <a:r>
              <a:rPr lang="en-NZ" dirty="0" smtClean="0"/>
              <a:t>device go to: </a:t>
            </a:r>
            <a:r>
              <a:rPr lang="en-NZ" dirty="0">
                <a:hlinkClick r:id="rId2"/>
              </a:rPr>
              <a:t>www.waikato.ac.nz/go/evaluate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r>
              <a:rPr lang="en-NZ" dirty="0"/>
              <a:t>Evaluating your learning experience</a:t>
            </a:r>
          </a:p>
          <a:p>
            <a:pPr lvl="1"/>
            <a:r>
              <a:rPr lang="en-NZ" dirty="0"/>
              <a:t>Select the teachers from the list that you have had this </a:t>
            </a:r>
            <a:r>
              <a:rPr lang="en-NZ" dirty="0" smtClean="0"/>
              <a:t>semester;</a:t>
            </a:r>
            <a:endParaRPr lang="en-NZ" dirty="0"/>
          </a:p>
          <a:p>
            <a:pPr lvl="1"/>
            <a:r>
              <a:rPr lang="en-NZ" dirty="0"/>
              <a:t>‘Save’ button at the bottom if you would like to write more </a:t>
            </a:r>
            <a:r>
              <a:rPr lang="en-NZ" dirty="0" smtClean="0"/>
              <a:t>later;</a:t>
            </a:r>
            <a:endParaRPr lang="en-NZ" dirty="0"/>
          </a:p>
          <a:p>
            <a:pPr lvl="1"/>
            <a:r>
              <a:rPr lang="en-NZ" dirty="0"/>
              <a:t>Select ‘Not able to judge’ if you are unable to answer a </a:t>
            </a:r>
            <a:r>
              <a:rPr lang="en-NZ" dirty="0" smtClean="0"/>
              <a:t>question.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r>
              <a:rPr lang="en-NZ" dirty="0"/>
              <a:t>If you have any questions, contact </a:t>
            </a:r>
            <a:r>
              <a:rPr lang="en-NZ" dirty="0">
                <a:hlinkClick r:id="rId3"/>
              </a:rPr>
              <a:t>evaluations@waikato.ac.nz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r>
              <a:rPr lang="en-NZ" dirty="0"/>
              <a:t>More information: </a:t>
            </a:r>
            <a:r>
              <a:rPr lang="en-NZ" dirty="0" smtClean="0">
                <a:hlinkClick r:id="rId4"/>
              </a:rPr>
              <a:t>www.waikato.ac.nz/teaching-and-learning/student-learning/evaluations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083830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247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Calibri</vt:lpstr>
      <vt:lpstr>1_Custom Design</vt:lpstr>
      <vt:lpstr>6_Office Theme</vt:lpstr>
      <vt:lpstr>2_Office Theme</vt:lpstr>
      <vt:lpstr>5_Office Theme</vt:lpstr>
      <vt:lpstr>4_Office Theme</vt:lpstr>
      <vt:lpstr>Class representative</vt:lpstr>
      <vt:lpstr>Information about evaluations</vt:lpstr>
      <vt:lpstr>Providing useful feedback</vt:lpstr>
      <vt:lpstr>Your learning experience</vt:lpstr>
    </vt:vector>
  </TitlesOfParts>
  <Company>University of Waikato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Libby Cameron</dc:creator>
  <cp:lastModifiedBy>Maria-Teresa Corino</cp:lastModifiedBy>
  <cp:revision>48</cp:revision>
  <cp:lastPrinted>2015-03-09T04:14:49Z</cp:lastPrinted>
  <dcterms:created xsi:type="dcterms:W3CDTF">2015-03-09T02:40:29Z</dcterms:created>
  <dcterms:modified xsi:type="dcterms:W3CDTF">2018-07-01T23:42:07Z</dcterms:modified>
</cp:coreProperties>
</file>